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4" r:id="rId2"/>
    <p:sldId id="261" r:id="rId3"/>
    <p:sldId id="262" r:id="rId4"/>
    <p:sldId id="266" r:id="rId5"/>
    <p:sldId id="268" r:id="rId6"/>
    <p:sldId id="282" r:id="rId7"/>
    <p:sldId id="263" r:id="rId8"/>
    <p:sldId id="264" r:id="rId9"/>
    <p:sldId id="279" r:id="rId10"/>
    <p:sldId id="283" r:id="rId11"/>
  </p:sldIdLst>
  <p:sldSz cx="12192000" cy="6858000"/>
  <p:notesSz cx="6858000" cy="9144000"/>
  <p:custDataLst>
    <p:tags r:id="rId13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CFC"/>
    <a:srgbClr val="FDB823"/>
    <a:srgbClr val="58BBEC"/>
    <a:srgbClr val="17201D"/>
    <a:srgbClr val="4D5353"/>
    <a:srgbClr val="31373E"/>
    <a:srgbClr val="192420"/>
    <a:srgbClr val="171E1C"/>
    <a:srgbClr val="CBD1D5"/>
    <a:srgbClr val="C4C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5" autoAdjust="0"/>
    <p:restoredTop sz="86349"/>
  </p:normalViewPr>
  <p:slideViewPr>
    <p:cSldViewPr snapToGrid="0">
      <p:cViewPr varScale="1">
        <p:scale>
          <a:sx n="89" d="100"/>
          <a:sy n="89" d="100"/>
        </p:scale>
        <p:origin x="49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A9B3D-4416-4D7D-97C3-10B90D888AC4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1E720-8513-4E80-AE02-D8A6E547C1E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697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1E720-8513-4E80-AE02-D8A6E547C1E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9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1E720-8513-4E80-AE02-D8A6E547C1E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85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1E720-8513-4E80-AE02-D8A6E547C1E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074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1E720-8513-4E80-AE02-D8A6E547C1E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00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1E720-8513-4E80-AE02-D8A6E547C1E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609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1E720-8513-4E80-AE02-D8A6E547C1E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460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1E720-8513-4E80-AE02-D8A6E547C1E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16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1E720-8513-4E80-AE02-D8A6E547C1E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755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1E720-8513-4E80-AE02-D8A6E547C1E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24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DAB293-F22C-4BFB-B024-021502741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184F5B-035F-4814-AAC4-3A4078990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091D68-5D9D-450F-B606-E23C9C0C7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46296B-1B3A-46B6-A903-7EB02388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707A44-C901-467C-AC95-869F5316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62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19D840-85FD-4CBA-AB77-A5D5967DA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738FC2-7266-4943-A966-A10D88567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1641F5-89AD-4D59-BCF7-BC2A746A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8027F1-EFAD-4CCF-8D8A-8208FE41D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9C0E24-1B7C-473B-8A07-8C31B7053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7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813999E-CE54-4F53-8161-19A0FEF37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A979250-FDDF-4B97-8576-DB16E7E7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82FFB6-98B1-4E9A-AACD-22606DFD0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E3D0D5-6BEC-48A9-8E75-7F4BB5DA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C67B9F-B14A-48DE-8C82-8ECA7074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43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5B2F48-7DA9-4F92-B14A-249535D8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7A7E02-6FEC-4012-BB07-53DE1ECEC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073D49-DB2E-4768-B6B9-2C23E171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F51B0A-0BAE-4B41-B5CE-3321D568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EF9DD9-903A-4C06-A362-D0DC49E1F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60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F3D5D5-2F93-46EA-B95C-DA6B0D14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6E871B-D4FF-4DEC-A718-92011587F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FF68B2-D7E8-461D-AA19-4361D4815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E40F74-56C6-4AB6-9948-116B4483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51331F-9F23-47A2-B225-EFE1E4F3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676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52F89-6A11-4FA1-B938-D68BE72C6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39787F-CEA7-479F-A7AA-8883BCE15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AD0367-96BF-4ADE-8084-38BD7BA76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9493DB-2C9C-48BF-9568-D7C3E40D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6EED12-F6D3-40EC-AD2E-DEDE7FFD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E39498-5161-4354-8BF1-A90B777C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31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44562-6078-469C-8A97-69AA0BE9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039C9D-09B4-4494-A8C4-86A33FA4B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224AFE-0A4A-4965-8E3A-7FE3BEA07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BA8B91-74C6-47E6-B6EA-6FF86C360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BD02A55-5B5F-450A-8284-5B085D7A8B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041D6D-A184-4981-BE2B-DB0D7D51C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FAB6302-2B9D-4DA7-832B-349521BE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9C74285-E3F5-4509-9624-85CBA362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02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D7889C-2185-45C6-81F2-07307DDEA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DC12B0-735D-477C-9D3D-BAFA1BA8D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D593D7-9DBB-4E1F-B0E1-CB82EF26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8791C0-BE5F-4C06-9798-E6DCE283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8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D2D5B32-1D87-4F0D-898D-B156AD53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36B7CC-D9E4-4D24-BAB9-4EAF1745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E1A12D-C722-4EF4-9565-A3E3AAA9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64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ECE540-3535-4F96-B9A3-A75907FDD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F6B61C-FFD6-4F8F-A1D1-3856183DC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AEBD09-8369-4358-BE87-060B6676E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692E77-9109-4497-8F5F-45897DB5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C4DEAB-EB07-4DBA-ADB1-B19AFA37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E63D9F-23CF-4DB6-8B81-64EF6B0D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66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76E78A-FDA7-45C2-8A75-9A2876B0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36113F-6F76-414B-B60F-1D0BA0292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3D25C3-369A-467F-8B3C-153ADE3EE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71BFAD-0306-4DB7-B053-3C83D37E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D95802-33ED-4361-B53F-545A1083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DA9219-472A-4EDB-B09D-FDF2A9B3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8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4B42ED5-58E6-4387-A35C-09ACADD4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6B96DF-D5A0-46A6-94E2-1AE8ACA38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C37217-70BD-4017-8B9A-8908F2A36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2D53F-E39F-4353-8D88-075A8AA7E38A}" type="datetimeFigureOut">
              <a:rPr lang="fr-FR" smtClean="0"/>
              <a:pPr/>
              <a:t>07/06/2020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09B48D-6C8E-44B0-BC42-68F2E04AF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455A9C-31E0-40A7-829F-E6F082605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05E41-BE5F-452A-9E8E-EAB114470CF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.xml"/><Relationship Id="rId7" Type="http://schemas.openxmlformats.org/officeDocument/2006/relationships/slide" Target="slide8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slide" Target="slide5.xml"/><Relationship Id="rId11" Type="http://schemas.openxmlformats.org/officeDocument/2006/relationships/image" Target="../media/image2.png"/><Relationship Id="rId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image" Target="../media/image1.jpeg"/><Relationship Id="rId9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hyperlink" Target="https://covidadvisories.iisc.ac.in/wp-content/uploads/2020/06/VIDEO-2020-06-06-08-43-57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11" Type="http://schemas.openxmlformats.org/officeDocument/2006/relationships/image" Target="../media/image2.png"/><Relationship Id="rId5" Type="http://schemas.openxmlformats.org/officeDocument/2006/relationships/hyperlink" Target="https://pixabay.com/en/books-study-literature-learn-stack-2158737/" TargetMode="External"/><Relationship Id="rId10" Type="http://schemas.openxmlformats.org/officeDocument/2006/relationships/image" Target="../media/image14.jpg"/><Relationship Id="rId4" Type="http://schemas.openxmlformats.org/officeDocument/2006/relationships/image" Target="../media/image9.jpe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hyperlink" Target="https://covidadvisories.iisc.ac.in/wp-content/uploads/2020/06/HC-Students-Re-Entry-Questionnaire-4June2020.doc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plante, conifère&#10;&#10;Description générée avec un niveau de confiance très élevé">
            <a:extLst>
              <a:ext uri="{FF2B5EF4-FFF2-40B4-BE49-F238E27FC236}">
                <a16:creationId xmlns:a16="http://schemas.microsoft.com/office/drawing/2014/main" id="{50E2F244-4054-47C8-8362-847F54FA7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-1"/>
            <a:ext cx="12191998" cy="685800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</p:pic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5751EA7C-2D99-460B-8AFC-78664CE71F8E}"/>
              </a:ext>
            </a:extLst>
          </p:cNvPr>
          <p:cNvSpPr/>
          <p:nvPr/>
        </p:nvSpPr>
        <p:spPr>
          <a:xfrm>
            <a:off x="9054186" y="987878"/>
            <a:ext cx="3141434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Step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7</a:t>
            </a:r>
          </a:p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Medical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Corner</a:t>
            </a:r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12D8883A-F790-4DA9-AB56-62E3F06AF388}"/>
              </a:ext>
            </a:extLst>
          </p:cNvPr>
          <p:cNvSpPr/>
          <p:nvPr/>
        </p:nvSpPr>
        <p:spPr>
          <a:xfrm>
            <a:off x="9054186" y="2245481"/>
            <a:ext cx="3137808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Step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8</a:t>
            </a:r>
          </a:p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Quarantine</a:t>
            </a:r>
            <a:endParaRPr lang="fr-FR" sz="3600" dirty="0">
              <a:solidFill>
                <a:srgbClr val="17201D"/>
              </a:solidFill>
              <a:latin typeface="Shink" panose="02000500000000000000" pitchFamily="2" charset="0"/>
            </a:endParaRPr>
          </a:p>
        </p:txBody>
      </p:sp>
      <p:sp>
        <p:nvSpPr>
          <p:cNvPr id="17" name="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CD352258-28C2-482B-874D-28114A3792D5}"/>
              </a:ext>
            </a:extLst>
          </p:cNvPr>
          <p:cNvSpPr/>
          <p:nvPr/>
        </p:nvSpPr>
        <p:spPr>
          <a:xfrm>
            <a:off x="9054186" y="3503084"/>
            <a:ext cx="3137808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Step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9</a:t>
            </a:r>
            <a:b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</a:br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Welcome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Kit</a:t>
            </a:r>
          </a:p>
        </p:txBody>
      </p:sp>
      <p:sp>
        <p:nvSpPr>
          <p:cNvPr id="18" name="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FD04BF6A-7596-46C7-AA59-D3F4E3A256A3}"/>
              </a:ext>
            </a:extLst>
          </p:cNvPr>
          <p:cNvSpPr/>
          <p:nvPr/>
        </p:nvSpPr>
        <p:spPr>
          <a:xfrm>
            <a:off x="9054180" y="4760687"/>
            <a:ext cx="3137814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Late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</a:t>
            </a:r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Arrivals</a:t>
            </a:r>
            <a:endParaRPr lang="fr-FR" sz="3600" dirty="0">
              <a:solidFill>
                <a:srgbClr val="17201D"/>
              </a:solidFill>
              <a:latin typeface="Shink" panose="02000500000000000000" pitchFamily="2" charset="0"/>
            </a:endParaRPr>
          </a:p>
        </p:txBody>
      </p:sp>
      <p:sp>
        <p:nvSpPr>
          <p:cNvPr id="19" name="Rectangle 18">
            <a:hlinkClick r:id="rId8" action="ppaction://hlinksldjump"/>
            <a:extLst>
              <a:ext uri="{FF2B5EF4-FFF2-40B4-BE49-F238E27FC236}">
                <a16:creationId xmlns:a16="http://schemas.microsoft.com/office/drawing/2014/main" id="{243B33DE-2425-4C42-BC54-C3596E91F1BD}"/>
              </a:ext>
            </a:extLst>
          </p:cNvPr>
          <p:cNvSpPr/>
          <p:nvPr/>
        </p:nvSpPr>
        <p:spPr>
          <a:xfrm>
            <a:off x="0" y="986263"/>
            <a:ext cx="3134186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Step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1</a:t>
            </a:r>
          </a:p>
          <a:p>
            <a:pPr algn="ctr"/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Entry</a:t>
            </a:r>
          </a:p>
        </p:txBody>
      </p:sp>
      <p:sp>
        <p:nvSpPr>
          <p:cNvPr id="20" name="Rectangle 19">
            <a:hlinkClick r:id="rId9" action="ppaction://hlinksldjump"/>
            <a:extLst>
              <a:ext uri="{FF2B5EF4-FFF2-40B4-BE49-F238E27FC236}">
                <a16:creationId xmlns:a16="http://schemas.microsoft.com/office/drawing/2014/main" id="{E0CE85BD-7061-45E7-8263-D545481073B1}"/>
              </a:ext>
            </a:extLst>
          </p:cNvPr>
          <p:cNvSpPr/>
          <p:nvPr/>
        </p:nvSpPr>
        <p:spPr>
          <a:xfrm>
            <a:off x="0" y="2243866"/>
            <a:ext cx="3137804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Step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2</a:t>
            </a:r>
          </a:p>
          <a:p>
            <a:pPr algn="ctr"/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DWAAR</a:t>
            </a:r>
          </a:p>
        </p:txBody>
      </p:sp>
      <p:sp>
        <p:nvSpPr>
          <p:cNvPr id="21" name="Rectangle 20">
            <a:hlinkClick r:id="rId6" action="ppaction://hlinksldjump"/>
            <a:extLst>
              <a:ext uri="{FF2B5EF4-FFF2-40B4-BE49-F238E27FC236}">
                <a16:creationId xmlns:a16="http://schemas.microsoft.com/office/drawing/2014/main" id="{180DDCED-61B1-4DF5-9570-0387F94EA9BC}"/>
              </a:ext>
            </a:extLst>
          </p:cNvPr>
          <p:cNvSpPr/>
          <p:nvPr/>
        </p:nvSpPr>
        <p:spPr>
          <a:xfrm>
            <a:off x="0" y="3501469"/>
            <a:ext cx="3137804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Step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3,4,5</a:t>
            </a:r>
          </a:p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Checks</a:t>
            </a:r>
            <a:endParaRPr lang="fr-FR" sz="3600" dirty="0">
              <a:solidFill>
                <a:srgbClr val="17201D"/>
              </a:solidFill>
              <a:latin typeface="Shink" panose="02000500000000000000" pitchFamily="2" charset="0"/>
            </a:endParaRPr>
          </a:p>
        </p:txBody>
      </p:sp>
      <p:sp>
        <p:nvSpPr>
          <p:cNvPr id="22" name="Rectangle 21">
            <a:hlinkClick r:id="rId10" action="ppaction://hlinksldjump"/>
            <a:extLst>
              <a:ext uri="{FF2B5EF4-FFF2-40B4-BE49-F238E27FC236}">
                <a16:creationId xmlns:a16="http://schemas.microsoft.com/office/drawing/2014/main" id="{48748D97-2C15-4DCA-A5EF-10992D456632}"/>
              </a:ext>
            </a:extLst>
          </p:cNvPr>
          <p:cNvSpPr/>
          <p:nvPr/>
        </p:nvSpPr>
        <p:spPr>
          <a:xfrm>
            <a:off x="-6" y="4759072"/>
            <a:ext cx="3137814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Step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6</a:t>
            </a:r>
          </a:p>
          <a:p>
            <a:pPr algn="ctr"/>
            <a:r>
              <a:rPr lang="fr-FR" sz="3600" dirty="0" err="1">
                <a:solidFill>
                  <a:srgbClr val="17201D"/>
                </a:solidFill>
                <a:latin typeface="Shink" panose="02000500000000000000" pitchFamily="2" charset="0"/>
              </a:rPr>
              <a:t>Medical</a:t>
            </a:r>
            <a:r>
              <a:rPr lang="fr-FR" sz="3600" dirty="0">
                <a:solidFill>
                  <a:srgbClr val="17201D"/>
                </a:solidFill>
                <a:latin typeface="Shink" panose="02000500000000000000" pitchFamily="2" charset="0"/>
              </a:rPr>
              <a:t> Corner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E3534B-A467-F14B-85EF-7DC9E1A30F4F}"/>
              </a:ext>
            </a:extLst>
          </p:cNvPr>
          <p:cNvSpPr/>
          <p:nvPr/>
        </p:nvSpPr>
        <p:spPr>
          <a:xfrm>
            <a:off x="3018063" y="1004207"/>
            <a:ext cx="6155871" cy="4849586"/>
          </a:xfrm>
          <a:prstGeom prst="rect">
            <a:avLst/>
          </a:prstGeom>
          <a:solidFill>
            <a:srgbClr val="171E1C">
              <a:alpha val="74000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B3B4B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FC530-42C6-D34D-B713-A857F8C93654}"/>
              </a:ext>
            </a:extLst>
          </p:cNvPr>
          <p:cNvSpPr/>
          <p:nvPr/>
        </p:nvSpPr>
        <p:spPr>
          <a:xfrm>
            <a:off x="3301092" y="3486857"/>
            <a:ext cx="5589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Light" panose="00000400000000000000" pitchFamily="2" charset="0"/>
              </a:rPr>
              <a:t>SOP FOR RE-ENTRY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Montserrat Light" panose="00000400000000000000" pitchFamily="2" charset="0"/>
              </a:rPr>
              <a:t>OF STUDENTS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D3B7E9-6DEE-1F44-A85B-BD5133E80B12}"/>
              </a:ext>
            </a:extLst>
          </p:cNvPr>
          <p:cNvSpPr/>
          <p:nvPr/>
        </p:nvSpPr>
        <p:spPr>
          <a:xfrm>
            <a:off x="3597727" y="4524805"/>
            <a:ext cx="4996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Montserrat Light" panose="00000400000000000000" pitchFamily="2" charset="0"/>
              </a:rPr>
              <a:t>Click on the steps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Montserrat Light" panose="00000400000000000000" pitchFamily="2" charset="0"/>
              </a:rPr>
              <a:t>In </a:t>
            </a:r>
            <a:r>
              <a:rPr lang="en-US" i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Powerpoint</a:t>
            </a:r>
            <a:r>
              <a:rPr lang="en-US" i="1" dirty="0">
                <a:solidFill>
                  <a:schemeClr val="bg1"/>
                </a:solidFill>
                <a:latin typeface="Montserrat Light" panose="00000400000000000000" pitchFamily="2" charset="0"/>
              </a:rPr>
              <a:t> Presentation mode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552B2E-BC02-DA4A-8684-E0A84A1FEA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4700" y="1054661"/>
            <a:ext cx="1453233" cy="1282701"/>
          </a:xfrm>
          <a:prstGeom prst="rect">
            <a:avLst/>
          </a:prstGeom>
        </p:spPr>
      </p:pic>
      <p:pic>
        <p:nvPicPr>
          <p:cNvPr id="30" name="Picture 2" descr="Indian Institute of Science">
            <a:extLst>
              <a:ext uri="{FF2B5EF4-FFF2-40B4-BE49-F238E27FC236}">
                <a16:creationId xmlns:a16="http://schemas.microsoft.com/office/drawing/2014/main" id="{B895583A-FD00-5948-9C27-4FDC78AC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57787" y="1011187"/>
            <a:ext cx="1739251" cy="1304438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D010EAA-5939-4B4C-AB98-7338ADE2FC0C}"/>
              </a:ext>
            </a:extLst>
          </p:cNvPr>
          <p:cNvSpPr/>
          <p:nvPr/>
        </p:nvSpPr>
        <p:spPr>
          <a:xfrm>
            <a:off x="2558141" y="2345751"/>
            <a:ext cx="7075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7200" dirty="0" err="1">
                <a:solidFill>
                  <a:schemeClr val="bg1"/>
                </a:solidFill>
                <a:latin typeface="Shink" panose="02000500000000000000" pitchFamily="2" charset="0"/>
                <a:ea typeface="Casual" panose="00000400000000000000" pitchFamily="2" charset="0"/>
              </a:rPr>
              <a:t>Welcome</a:t>
            </a:r>
            <a:r>
              <a:rPr lang="fr-FR" sz="7200" dirty="0">
                <a:solidFill>
                  <a:schemeClr val="bg1"/>
                </a:solidFill>
                <a:latin typeface="Shink" panose="02000500000000000000" pitchFamily="2" charset="0"/>
                <a:ea typeface="Casual" panose="00000400000000000000" pitchFamily="2" charset="0"/>
              </a:rPr>
              <a:t> Back</a:t>
            </a:r>
            <a:endParaRPr lang="fr-FR" sz="8800" dirty="0">
              <a:solidFill>
                <a:schemeClr val="bg1"/>
              </a:solidFill>
              <a:latin typeface="Shink" panose="02000500000000000000" pitchFamily="2" charset="0"/>
              <a:ea typeface="Casual" panose="000004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292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/>
      <p:bldP spid="28" grpId="0"/>
      <p:bldP spid="28" grpId="1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F1B621-F5AD-144B-A631-67D8FE2D8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0" y="2734"/>
            <a:ext cx="12106140" cy="68525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791FEA-7B99-2447-851D-ACBF4ADC7AA1}"/>
              </a:ext>
            </a:extLst>
          </p:cNvPr>
          <p:cNvSpPr txBox="1"/>
          <p:nvPr/>
        </p:nvSpPr>
        <p:spPr>
          <a:xfrm>
            <a:off x="-213102" y="259080"/>
            <a:ext cx="5443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Comic Sans MS" panose="030F0902030302020204" pitchFamily="66" charset="0"/>
              </a:rPr>
              <a:t>Welcome Back!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4DA27-CE92-3E4E-ABE0-85509476970E}"/>
              </a:ext>
            </a:extLst>
          </p:cNvPr>
          <p:cNvSpPr txBox="1"/>
          <p:nvPr/>
        </p:nvSpPr>
        <p:spPr>
          <a:xfrm>
            <a:off x="6462018" y="259080"/>
            <a:ext cx="5443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Comic Sans MS" panose="030F0902030302020204" pitchFamily="66" charset="0"/>
              </a:rPr>
              <a:t>We missed you!</a:t>
            </a:r>
          </a:p>
        </p:txBody>
      </p:sp>
    </p:spTree>
    <p:extLst>
      <p:ext uri="{BB962C8B-B14F-4D97-AF65-F5344CB8AC3E}">
        <p14:creationId xmlns:p14="http://schemas.microsoft.com/office/powerpoint/2010/main" val="145509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4230F0-78EC-4FBD-971D-97F975D000DF}"/>
              </a:ext>
            </a:extLst>
          </p:cNvPr>
          <p:cNvSpPr/>
          <p:nvPr/>
        </p:nvSpPr>
        <p:spPr>
          <a:xfrm>
            <a:off x="0" y="986263"/>
            <a:ext cx="3018066" cy="1118506"/>
          </a:xfrm>
          <a:prstGeom prst="rect">
            <a:avLst/>
          </a:prstGeom>
          <a:solidFill>
            <a:schemeClr val="accent4">
              <a:lumMod val="60000"/>
              <a:lumOff val="4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000" dirty="0" err="1">
                <a:solidFill>
                  <a:srgbClr val="17201D"/>
                </a:solidFill>
                <a:latin typeface="Shink" panose="02000500000000000000" pitchFamily="2" charset="0"/>
              </a:rPr>
              <a:t>Ste</a:t>
            </a:r>
            <a:r>
              <a:rPr lang="fr-FR" sz="6000" dirty="0" err="1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p</a:t>
            </a:r>
            <a:r>
              <a:rPr lang="fr-FR" sz="6000" dirty="0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22796-B335-4124-AA37-D563A002536B}"/>
              </a:ext>
            </a:extLst>
          </p:cNvPr>
          <p:cNvSpPr/>
          <p:nvPr/>
        </p:nvSpPr>
        <p:spPr>
          <a:xfrm>
            <a:off x="3018063" y="988165"/>
            <a:ext cx="9173937" cy="1100562"/>
          </a:xfrm>
          <a:prstGeom prst="rect">
            <a:avLst/>
          </a:prstGeom>
          <a:solidFill>
            <a:srgbClr val="171E1C">
              <a:alpha val="74000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B3B4B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B3A5F-D1DD-4567-849E-D4F628BEE612}"/>
              </a:ext>
            </a:extLst>
          </p:cNvPr>
          <p:cNvSpPr/>
          <p:nvPr/>
        </p:nvSpPr>
        <p:spPr>
          <a:xfrm>
            <a:off x="0" y="2562948"/>
            <a:ext cx="12192000" cy="379905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5400" dirty="0">
              <a:solidFill>
                <a:srgbClr val="17201D"/>
              </a:solidFill>
              <a:latin typeface="Casual" panose="00000400000000000000" pitchFamily="2" charset="0"/>
              <a:ea typeface="Casual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4656B7-6CD4-4BF9-9E73-EE27E54E9EFB}"/>
              </a:ext>
            </a:extLst>
          </p:cNvPr>
          <p:cNvSpPr/>
          <p:nvPr/>
        </p:nvSpPr>
        <p:spPr>
          <a:xfrm>
            <a:off x="272716" y="2799916"/>
            <a:ext cx="7708713" cy="22510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1373E"/>
                </a:solidFill>
                <a:latin typeface="Montserrat Light" panose="00000400000000000000" pitchFamily="2" charset="0"/>
              </a:rPr>
              <a:t>Student enters IISc Main Gate during </a:t>
            </a:r>
            <a:r>
              <a:rPr lang="en-US" sz="2400" b="1" dirty="0">
                <a:solidFill>
                  <a:srgbClr val="31373E"/>
                </a:solidFill>
                <a:latin typeface="Montserrat Light" panose="00000400000000000000" pitchFamily="2" charset="0"/>
              </a:rPr>
              <a:t>9:00 AM – 6:30 PM.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1373E"/>
                </a:solidFill>
                <a:latin typeface="Montserrat Light" panose="00000400000000000000" pitchFamily="2" charset="0"/>
              </a:rPr>
              <a:t>Student shows Student ID  and Re-Entry form to security personnel.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1373E"/>
                </a:solidFill>
                <a:latin typeface="Montserrat Light" panose="00000400000000000000" pitchFamily="2" charset="0"/>
              </a:rPr>
              <a:t>Students are directed to go to </a:t>
            </a:r>
            <a:r>
              <a:rPr lang="en-US" sz="2400" b="1" dirty="0">
                <a:solidFill>
                  <a:srgbClr val="31373E"/>
                </a:solidFill>
                <a:latin typeface="Montserrat Light" panose="00000400000000000000" pitchFamily="2" charset="0"/>
              </a:rPr>
              <a:t>“</a:t>
            </a:r>
            <a:r>
              <a:rPr lang="en-US" sz="2400" b="1" dirty="0" err="1">
                <a:solidFill>
                  <a:srgbClr val="31373E"/>
                </a:solidFill>
                <a:latin typeface="Montserrat Light" panose="00000400000000000000" pitchFamily="2" charset="0"/>
              </a:rPr>
              <a:t>Dwaar</a:t>
            </a:r>
            <a:r>
              <a:rPr lang="en-US" sz="2400" b="1" dirty="0">
                <a:solidFill>
                  <a:srgbClr val="31373E"/>
                </a:solidFill>
                <a:latin typeface="Montserrat Light" panose="00000400000000000000" pitchFamily="2" charset="0"/>
              </a:rPr>
              <a:t>”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B205C1-5BC7-4581-8530-B303BAB4CFD3}"/>
              </a:ext>
            </a:extLst>
          </p:cNvPr>
          <p:cNvSpPr/>
          <p:nvPr/>
        </p:nvSpPr>
        <p:spPr>
          <a:xfrm>
            <a:off x="3304674" y="1191573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 Light" panose="00000400000000000000" pitchFamily="2" charset="0"/>
              </a:rPr>
              <a:t>Student enters IISc  through MAIN GATE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B976E-9976-436B-9355-F01EB7E5E7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5" b="9064"/>
          <a:stretch/>
        </p:blipFill>
        <p:spPr>
          <a:xfrm>
            <a:off x="7981430" y="2799916"/>
            <a:ext cx="4303966" cy="3462531"/>
          </a:xfrm>
          <a:prstGeom prst="rect">
            <a:avLst/>
          </a:prstGeom>
        </p:spPr>
      </p:pic>
      <p:pic>
        <p:nvPicPr>
          <p:cNvPr id="5" name="Picture 4" descr="A group of people sitting at a bus stop&#10;&#10;Description automatically generated">
            <a:extLst>
              <a:ext uri="{FF2B5EF4-FFF2-40B4-BE49-F238E27FC236}">
                <a16:creationId xmlns:a16="http://schemas.microsoft.com/office/drawing/2014/main" id="{A1033D78-F931-6D4A-990B-45C4098E9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14" y="4165694"/>
            <a:ext cx="2483115" cy="2066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86D64-54E7-AA46-A164-DDFC147FD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7100" y="25185"/>
            <a:ext cx="1038582" cy="916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93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B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4230F0-78EC-4FBD-971D-97F975D000DF}"/>
              </a:ext>
            </a:extLst>
          </p:cNvPr>
          <p:cNvSpPr/>
          <p:nvPr/>
        </p:nvSpPr>
        <p:spPr>
          <a:xfrm>
            <a:off x="0" y="986263"/>
            <a:ext cx="3018066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000" dirty="0" err="1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Step</a:t>
            </a:r>
            <a:r>
              <a:rPr lang="fr-FR" sz="6000" dirty="0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22796-B335-4124-AA37-D563A002536B}"/>
              </a:ext>
            </a:extLst>
          </p:cNvPr>
          <p:cNvSpPr/>
          <p:nvPr/>
        </p:nvSpPr>
        <p:spPr>
          <a:xfrm>
            <a:off x="3018063" y="988165"/>
            <a:ext cx="9173937" cy="1100562"/>
          </a:xfrm>
          <a:prstGeom prst="rect">
            <a:avLst/>
          </a:prstGeom>
          <a:solidFill>
            <a:srgbClr val="171E1C">
              <a:alpha val="74000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B3B4B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71137-F5EA-453D-AF7B-50B4DBAC065D}"/>
              </a:ext>
            </a:extLst>
          </p:cNvPr>
          <p:cNvSpPr/>
          <p:nvPr/>
        </p:nvSpPr>
        <p:spPr>
          <a:xfrm>
            <a:off x="3018063" y="982789"/>
            <a:ext cx="8821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Light" panose="00000400000000000000" pitchFamily="2" charset="0"/>
              </a:rPr>
              <a:t>Luggage sanitized externally using UV by DWAAR system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Montserrat Light" panose="00000400000000000000" pitchFamily="2" charset="0"/>
              </a:rPr>
              <a:t>Contactless personal temperature noted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Montserrat Light" panose="00000400000000000000" pitchFamily="2" charset="0"/>
              </a:rPr>
              <a:t>Personal Air Shower</a:t>
            </a: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FB223E65-C24A-5243-BA28-5F47A0403C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27" y="4211763"/>
            <a:ext cx="3910541" cy="2444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E16158-1786-C942-848E-F9BEDAD768F0}"/>
              </a:ext>
            </a:extLst>
          </p:cNvPr>
          <p:cNvSpPr txBox="1"/>
          <p:nvPr/>
        </p:nvSpPr>
        <p:spPr>
          <a:xfrm>
            <a:off x="10801430" y="5744921"/>
            <a:ext cx="1220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Click to view video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DCBE2D-FDE6-C446-B8F3-759365A4F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32" y="2134999"/>
            <a:ext cx="3400346" cy="45337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3CC6F8-1A5E-F145-BEFF-181C7D302061}"/>
              </a:ext>
            </a:extLst>
          </p:cNvPr>
          <p:cNvSpPr txBox="1"/>
          <p:nvPr/>
        </p:nvSpPr>
        <p:spPr>
          <a:xfrm>
            <a:off x="7221456" y="2346163"/>
            <a:ext cx="4800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DWAAR installed near </a:t>
            </a:r>
          </a:p>
          <a:p>
            <a:pPr algn="ctr"/>
            <a:r>
              <a:rPr lang="en-US" sz="3200" dirty="0"/>
              <a:t>Main Gate and Choksi Hall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B3F3FC-6400-1947-BB22-2C702FC5D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7100" y="25185"/>
            <a:ext cx="1038582" cy="916708"/>
          </a:xfrm>
          <a:prstGeom prst="rect">
            <a:avLst/>
          </a:prstGeom>
        </p:spPr>
      </p:pic>
      <p:pic>
        <p:nvPicPr>
          <p:cNvPr id="8" name="Picture 7" descr="A picture containing outdoor, sitting, parked, white&#10;&#10;Description automatically generated">
            <a:extLst>
              <a:ext uri="{FF2B5EF4-FFF2-40B4-BE49-F238E27FC236}">
                <a16:creationId xmlns:a16="http://schemas.microsoft.com/office/drawing/2014/main" id="{BF000E91-87EA-CA48-82E3-1530827E56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44" y="2159059"/>
            <a:ext cx="3400346" cy="4533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1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2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4000"/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4230F0-78EC-4FBD-971D-97F975D000DF}"/>
              </a:ext>
            </a:extLst>
          </p:cNvPr>
          <p:cNvSpPr/>
          <p:nvPr/>
        </p:nvSpPr>
        <p:spPr>
          <a:xfrm>
            <a:off x="0" y="462163"/>
            <a:ext cx="3018066" cy="1118506"/>
          </a:xfrm>
          <a:prstGeom prst="rect">
            <a:avLst/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000" dirty="0" err="1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Step</a:t>
            </a:r>
            <a:r>
              <a:rPr lang="fr-FR" sz="6000" dirty="0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22796-B335-4124-AA37-D563A002536B}"/>
              </a:ext>
            </a:extLst>
          </p:cNvPr>
          <p:cNvSpPr/>
          <p:nvPr/>
        </p:nvSpPr>
        <p:spPr>
          <a:xfrm>
            <a:off x="3018063" y="464065"/>
            <a:ext cx="9173937" cy="1100562"/>
          </a:xfrm>
          <a:prstGeom prst="rect">
            <a:avLst/>
          </a:prstGeom>
          <a:solidFill>
            <a:srgbClr val="171E1C">
              <a:alpha val="74000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B3B4B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71137-F5EA-453D-AF7B-50B4DBAC065D}"/>
              </a:ext>
            </a:extLst>
          </p:cNvPr>
          <p:cNvSpPr/>
          <p:nvPr/>
        </p:nvSpPr>
        <p:spPr>
          <a:xfrm>
            <a:off x="3065115" y="629934"/>
            <a:ext cx="9173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Light" panose="00000400000000000000" pitchFamily="2" charset="0"/>
              </a:rPr>
              <a:t>Student’s Re-entry Form checked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2D7F2-0E30-42FF-9E9A-03526A43F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94" y="732742"/>
            <a:ext cx="619358" cy="6389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2828A5-261C-D049-B2DB-3B3FC7BAD8A0}"/>
              </a:ext>
            </a:extLst>
          </p:cNvPr>
          <p:cNvSpPr/>
          <p:nvPr/>
        </p:nvSpPr>
        <p:spPr>
          <a:xfrm>
            <a:off x="0" y="1805496"/>
            <a:ext cx="3018066" cy="1118506"/>
          </a:xfrm>
          <a:prstGeom prst="rect">
            <a:avLst/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000" dirty="0" err="1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Step</a:t>
            </a:r>
            <a:r>
              <a:rPr lang="fr-FR" sz="6000" dirty="0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 4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4055C8-2F72-D346-B715-64248B0BD8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3" b="44939"/>
          <a:stretch/>
        </p:blipFill>
        <p:spPr>
          <a:xfrm>
            <a:off x="7579895" y="4775406"/>
            <a:ext cx="4339389" cy="1101229"/>
          </a:xfrm>
          <a:prstGeom prst="rect">
            <a:avLst/>
          </a:prstGeom>
        </p:spPr>
      </p:pic>
      <p:pic>
        <p:nvPicPr>
          <p:cNvPr id="13" name="Graphic 12" descr="Right pointing backhand index">
            <a:extLst>
              <a:ext uri="{FF2B5EF4-FFF2-40B4-BE49-F238E27FC236}">
                <a16:creationId xmlns:a16="http://schemas.microsoft.com/office/drawing/2014/main" id="{00FF9E20-F525-1348-B306-2A31B1320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060636">
            <a:off x="9224710" y="4274685"/>
            <a:ext cx="562585" cy="5625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4B50D2-8D59-E244-89DE-B127E6F075D5}"/>
              </a:ext>
            </a:extLst>
          </p:cNvPr>
          <p:cNvSpPr/>
          <p:nvPr/>
        </p:nvSpPr>
        <p:spPr>
          <a:xfrm>
            <a:off x="3018063" y="1781441"/>
            <a:ext cx="9173937" cy="1100562"/>
          </a:xfrm>
          <a:prstGeom prst="rect">
            <a:avLst/>
          </a:prstGeom>
          <a:solidFill>
            <a:srgbClr val="171E1C">
              <a:alpha val="74000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B3B4B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F59E50-9BFA-8044-A167-1682B1176F26}"/>
              </a:ext>
            </a:extLst>
          </p:cNvPr>
          <p:cNvSpPr/>
          <p:nvPr/>
        </p:nvSpPr>
        <p:spPr>
          <a:xfrm>
            <a:off x="3384884" y="1961912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Light" panose="00000400000000000000" pitchFamily="2" charset="0"/>
              </a:rPr>
              <a:t>Student’s Temperature recorded by DWAAR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14A927-6D47-104B-A67D-249B71ED04E0}"/>
              </a:ext>
            </a:extLst>
          </p:cNvPr>
          <p:cNvSpPr/>
          <p:nvPr/>
        </p:nvSpPr>
        <p:spPr>
          <a:xfrm>
            <a:off x="8020" y="3151529"/>
            <a:ext cx="12139866" cy="1118506"/>
          </a:xfrm>
          <a:prstGeom prst="rect">
            <a:avLst/>
          </a:prstGeom>
          <a:solidFill>
            <a:schemeClr val="accent5">
              <a:lumMod val="60000"/>
              <a:lumOff val="4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31373E"/>
                </a:solidFill>
                <a:latin typeface="Montserrat Light" panose="00000400000000000000" pitchFamily="2" charset="0"/>
              </a:rPr>
              <a:t>Students with fever (Temperature above </a:t>
            </a:r>
            <a:r>
              <a:rPr lang="en-US" sz="2800" dirty="0">
                <a:solidFill>
                  <a:srgbClr val="FF0000"/>
                </a:solidFill>
                <a:latin typeface="Montserrat Light" panose="00000400000000000000" pitchFamily="2" charset="0"/>
              </a:rPr>
              <a:t>99</a:t>
            </a:r>
            <a:r>
              <a:rPr lang="en-IN" sz="2800" b="1" dirty="0">
                <a:solidFill>
                  <a:srgbClr val="FF0000"/>
                </a:solidFill>
              </a:rPr>
              <a:t>°F</a:t>
            </a:r>
            <a:r>
              <a:rPr lang="en-US" sz="2800" dirty="0">
                <a:solidFill>
                  <a:srgbClr val="31373E"/>
                </a:solidFill>
                <a:latin typeface="Montserrat Light" panose="00000400000000000000" pitchFamily="2" charset="0"/>
              </a:rPr>
              <a:t>) sent to Flu clinic at Health Center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4B3D95-9833-DE4E-A19E-60AD99649D88}"/>
              </a:ext>
            </a:extLst>
          </p:cNvPr>
          <p:cNvSpPr/>
          <p:nvPr/>
        </p:nvSpPr>
        <p:spPr>
          <a:xfrm>
            <a:off x="8019" y="4330244"/>
            <a:ext cx="3018066" cy="1118506"/>
          </a:xfrm>
          <a:prstGeom prst="rect">
            <a:avLst/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000" dirty="0" err="1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Step</a:t>
            </a:r>
            <a:r>
              <a:rPr lang="fr-FR" sz="6000" dirty="0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 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F44778-8967-3149-99D3-AD2FD2D589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951" y="5574951"/>
            <a:ext cx="2546162" cy="11147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481EB5-D4FE-394E-879D-6A7BC412B67A}"/>
              </a:ext>
            </a:extLst>
          </p:cNvPr>
          <p:cNvSpPr/>
          <p:nvPr/>
        </p:nvSpPr>
        <p:spPr>
          <a:xfrm>
            <a:off x="3065115" y="4330244"/>
            <a:ext cx="3689253" cy="23594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31373E"/>
                </a:solidFill>
                <a:latin typeface="Montserrat Light" panose="00000400000000000000" pitchFamily="2" charset="0"/>
              </a:rPr>
              <a:t>Luggage to be left in the Luggage holding area near Choksi Hall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301092-3752-C040-87CE-907C31532F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9304" y="5910173"/>
            <a:ext cx="1038582" cy="916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30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9" grpId="0" animBg="1"/>
      <p:bldP spid="14" grpId="0" animBg="1"/>
      <p:bldP spid="15" grpId="0"/>
      <p:bldP spid="16" grpId="0" animBg="1"/>
      <p:bldP spid="20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4230F0-78EC-4FBD-971D-97F975D000DF}"/>
              </a:ext>
            </a:extLst>
          </p:cNvPr>
          <p:cNvSpPr/>
          <p:nvPr/>
        </p:nvSpPr>
        <p:spPr>
          <a:xfrm>
            <a:off x="0" y="579231"/>
            <a:ext cx="3018066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000" dirty="0" err="1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Step</a:t>
            </a:r>
            <a:r>
              <a:rPr lang="fr-FR" sz="6000" dirty="0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 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22796-B335-4124-AA37-D563A002536B}"/>
              </a:ext>
            </a:extLst>
          </p:cNvPr>
          <p:cNvSpPr/>
          <p:nvPr/>
        </p:nvSpPr>
        <p:spPr>
          <a:xfrm>
            <a:off x="3018063" y="581133"/>
            <a:ext cx="9173937" cy="1100562"/>
          </a:xfrm>
          <a:prstGeom prst="rect">
            <a:avLst/>
          </a:prstGeom>
          <a:solidFill>
            <a:srgbClr val="171E1C">
              <a:alpha val="74000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B3B4B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71137-F5EA-453D-AF7B-50B4DBAC065D}"/>
              </a:ext>
            </a:extLst>
          </p:cNvPr>
          <p:cNvSpPr/>
          <p:nvPr/>
        </p:nvSpPr>
        <p:spPr>
          <a:xfrm>
            <a:off x="3304674" y="784541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 Light" panose="00000400000000000000" pitchFamily="2" charset="0"/>
              </a:rPr>
              <a:t>Medical </a:t>
            </a:r>
            <a:r>
              <a:rPr lang="en-US" sz="40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Corner@CHOKSI</a:t>
            </a:r>
            <a:r>
              <a:rPr lang="en-US" sz="4000" dirty="0">
                <a:solidFill>
                  <a:schemeClr val="bg1"/>
                </a:solidFill>
                <a:latin typeface="Montserrat Light" panose="00000400000000000000" pitchFamily="2" charset="0"/>
              </a:rPr>
              <a:t> Hall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B3A5F-D1DD-4567-849E-D4F628BEE612}"/>
              </a:ext>
            </a:extLst>
          </p:cNvPr>
          <p:cNvSpPr/>
          <p:nvPr/>
        </p:nvSpPr>
        <p:spPr>
          <a:xfrm>
            <a:off x="0" y="1726365"/>
            <a:ext cx="12191998" cy="45042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6000" dirty="0">
              <a:solidFill>
                <a:srgbClr val="17201D"/>
              </a:solidFill>
              <a:latin typeface="Casual" panose="00000400000000000000" pitchFamily="2" charset="0"/>
              <a:ea typeface="Casual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4656B7-6CD4-4BF9-9E73-EE27E54E9EFB}"/>
              </a:ext>
            </a:extLst>
          </p:cNvPr>
          <p:cNvSpPr/>
          <p:nvPr/>
        </p:nvSpPr>
        <p:spPr>
          <a:xfrm>
            <a:off x="382961" y="2006243"/>
            <a:ext cx="8529389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Montserrat Light" panose="00000400000000000000" pitchFamily="2" charset="0"/>
              </a:rPr>
              <a:t>Students will be seated  in Choksi Hall as per Social Distancing norms.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7EE9E-1D5D-49CA-897E-72709749E5C7}"/>
              </a:ext>
            </a:extLst>
          </p:cNvPr>
          <p:cNvSpPr/>
          <p:nvPr/>
        </p:nvSpPr>
        <p:spPr>
          <a:xfrm>
            <a:off x="375177" y="3528319"/>
            <a:ext cx="8529387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31373E"/>
                </a:solidFill>
                <a:latin typeface="Montserrat Light" panose="00000400000000000000" pitchFamily="2" charset="0"/>
                <a:hlinkClick r:id="rId4"/>
              </a:rPr>
              <a:t>Health </a:t>
            </a:r>
            <a:r>
              <a:rPr lang="en-US" sz="3600" dirty="0">
                <a:solidFill>
                  <a:srgbClr val="31373E"/>
                </a:solidFill>
                <a:latin typeface="Montserrat Light" panose="00000400000000000000" pitchFamily="2" charset="0"/>
                <a:hlinkClick r:id="rId4"/>
              </a:rPr>
              <a:t>Centre</a:t>
            </a:r>
            <a:r>
              <a:rPr lang="en-US" sz="4000" dirty="0">
                <a:solidFill>
                  <a:srgbClr val="31373E"/>
                </a:solidFill>
                <a:latin typeface="Montserrat Light" panose="00000400000000000000" pitchFamily="2" charset="0"/>
                <a:hlinkClick r:id="rId4"/>
              </a:rPr>
              <a:t> Declaration form </a:t>
            </a:r>
            <a:endParaRPr lang="en-US" sz="4000" dirty="0">
              <a:solidFill>
                <a:srgbClr val="31373E"/>
              </a:solidFill>
              <a:latin typeface="Montserrat Light" panose="00000400000000000000" pitchFamily="2" charset="0"/>
            </a:endParaRPr>
          </a:p>
          <a:p>
            <a:pPr algn="ctr"/>
            <a:r>
              <a:rPr lang="en-US" sz="4000" dirty="0">
                <a:solidFill>
                  <a:srgbClr val="31373E"/>
                </a:solidFill>
                <a:latin typeface="Montserrat Light" panose="00000400000000000000" pitchFamily="2" charset="0"/>
              </a:rPr>
              <a:t>provided  to students.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A9381-8F74-5045-92D4-500E85669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8960" y="2007305"/>
            <a:ext cx="1304542" cy="1950480"/>
          </a:xfrm>
          <a:prstGeom prst="rect">
            <a:avLst/>
          </a:prstGeom>
        </p:spPr>
      </p:pic>
      <p:pic>
        <p:nvPicPr>
          <p:cNvPr id="16" name="Picture 15" descr="A picture containing outdoor, building, brick, sitting&#10;&#10;Description automatically generated">
            <a:extLst>
              <a:ext uri="{FF2B5EF4-FFF2-40B4-BE49-F238E27FC236}">
                <a16:creationId xmlns:a16="http://schemas.microsoft.com/office/drawing/2014/main" id="{0CCBE326-91F6-FE41-96F3-6C2505668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2015912"/>
            <a:ext cx="1048512" cy="1975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9E334B-2DA3-E741-9062-DB8A8174E0A4}"/>
              </a:ext>
            </a:extLst>
          </p:cNvPr>
          <p:cNvSpPr/>
          <p:nvPr/>
        </p:nvSpPr>
        <p:spPr>
          <a:xfrm>
            <a:off x="375177" y="5037554"/>
            <a:ext cx="11658325" cy="1569660"/>
          </a:xfrm>
          <a:prstGeom prst="rect">
            <a:avLst/>
          </a:prstGeom>
          <a:solidFill>
            <a:srgbClr val="D5ECF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31373E"/>
                </a:solidFill>
                <a:latin typeface="Montserrat Light" panose="00000400000000000000" pitchFamily="2" charset="0"/>
              </a:rPr>
              <a:t>Health Center Doctors will be available from </a:t>
            </a:r>
            <a:r>
              <a:rPr lang="en-US" sz="4800" b="1" dirty="0">
                <a:solidFill>
                  <a:srgbClr val="31373E"/>
                </a:solidFill>
                <a:latin typeface="Montserrat Light" panose="00000400000000000000" pitchFamily="2" charset="0"/>
              </a:rPr>
              <a:t>9:00 AM to 6:30 PM.</a:t>
            </a:r>
            <a:endParaRPr lang="en-US" sz="4800" dirty="0">
              <a:solidFill>
                <a:srgbClr val="31373E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46C71C-6B8D-324D-9D3A-F6927ACCF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6000" y="5961226"/>
            <a:ext cx="1015998" cy="896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3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8" grpId="0" animBg="1"/>
      <p:bldP spid="7" grpId="0" animBg="1"/>
      <p:bldP spid="11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4230F0-78EC-4FBD-971D-97F975D000DF}"/>
              </a:ext>
            </a:extLst>
          </p:cNvPr>
          <p:cNvSpPr/>
          <p:nvPr/>
        </p:nvSpPr>
        <p:spPr>
          <a:xfrm>
            <a:off x="0" y="593519"/>
            <a:ext cx="3018066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000" dirty="0" err="1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Step</a:t>
            </a:r>
            <a:r>
              <a:rPr lang="fr-FR" sz="6000" dirty="0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 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22796-B335-4124-AA37-D563A002536B}"/>
              </a:ext>
            </a:extLst>
          </p:cNvPr>
          <p:cNvSpPr/>
          <p:nvPr/>
        </p:nvSpPr>
        <p:spPr>
          <a:xfrm>
            <a:off x="3018063" y="595421"/>
            <a:ext cx="9173937" cy="1100562"/>
          </a:xfrm>
          <a:prstGeom prst="rect">
            <a:avLst/>
          </a:prstGeom>
          <a:solidFill>
            <a:srgbClr val="171E1C">
              <a:alpha val="74000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B3B4B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71137-F5EA-453D-AF7B-50B4DBAC065D}"/>
              </a:ext>
            </a:extLst>
          </p:cNvPr>
          <p:cNvSpPr/>
          <p:nvPr/>
        </p:nvSpPr>
        <p:spPr>
          <a:xfrm>
            <a:off x="3304674" y="798829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 Light" panose="00000400000000000000" pitchFamily="2" charset="0"/>
              </a:rPr>
              <a:t>Medical </a:t>
            </a:r>
            <a:r>
              <a:rPr lang="en-US" sz="40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Corner@CHOKSI</a:t>
            </a:r>
            <a:r>
              <a:rPr lang="en-US" sz="4000" dirty="0">
                <a:solidFill>
                  <a:schemeClr val="bg1"/>
                </a:solidFill>
                <a:latin typeface="Montserrat Light" panose="00000400000000000000" pitchFamily="2" charset="0"/>
              </a:rPr>
              <a:t> Hall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B3A5F-D1DD-4567-849E-D4F628BEE612}"/>
              </a:ext>
            </a:extLst>
          </p:cNvPr>
          <p:cNvSpPr/>
          <p:nvPr/>
        </p:nvSpPr>
        <p:spPr>
          <a:xfrm>
            <a:off x="0" y="1726365"/>
            <a:ext cx="12191998" cy="45042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6000" dirty="0">
              <a:solidFill>
                <a:srgbClr val="17201D"/>
              </a:solidFill>
              <a:latin typeface="Casual" panose="00000400000000000000" pitchFamily="2" charset="0"/>
              <a:ea typeface="Casual" panose="000004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AFDAA5-6CBB-492A-9B6D-B773E05C701E}"/>
              </a:ext>
            </a:extLst>
          </p:cNvPr>
          <p:cNvSpPr/>
          <p:nvPr/>
        </p:nvSpPr>
        <p:spPr>
          <a:xfrm>
            <a:off x="191476" y="3395869"/>
            <a:ext cx="9663755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31373E"/>
                </a:solidFill>
                <a:latin typeface="Montserrat Light" panose="00000400000000000000" pitchFamily="2" charset="0"/>
              </a:rPr>
              <a:t>Screening of forms done by Doctors </a:t>
            </a:r>
          </a:p>
          <a:p>
            <a:pPr algn="ctr"/>
            <a:r>
              <a:rPr lang="en-US" sz="3600" dirty="0">
                <a:solidFill>
                  <a:srgbClr val="31373E"/>
                </a:solidFill>
                <a:latin typeface="Montserrat Light" panose="00000400000000000000" pitchFamily="2" charset="0"/>
              </a:rPr>
              <a:t>stationed at Choksi Hall.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AF093C-86B9-4C46-A3E8-2D4A701489BC}"/>
              </a:ext>
            </a:extLst>
          </p:cNvPr>
          <p:cNvSpPr/>
          <p:nvPr/>
        </p:nvSpPr>
        <p:spPr>
          <a:xfrm>
            <a:off x="191478" y="4820195"/>
            <a:ext cx="9663752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31373E"/>
                </a:solidFill>
                <a:latin typeface="Montserrat Light" panose="00000400000000000000" pitchFamily="2" charset="0"/>
              </a:rPr>
              <a:t>Students </a:t>
            </a:r>
            <a:r>
              <a:rPr lang="en-US" sz="3600" dirty="0">
                <a:solidFill>
                  <a:srgbClr val="31373E"/>
                </a:solidFill>
                <a:latin typeface="Montserrat Light" panose="00000400000000000000" pitchFamily="2" charset="0"/>
              </a:rPr>
              <a:t>cleared</a:t>
            </a:r>
            <a:r>
              <a:rPr lang="en-US" sz="3200" dirty="0">
                <a:solidFill>
                  <a:srgbClr val="31373E"/>
                </a:solidFill>
                <a:latin typeface="Montserrat Light" panose="00000400000000000000" pitchFamily="2" charset="0"/>
              </a:rPr>
              <a:t> by Doctors or </a:t>
            </a:r>
          </a:p>
          <a:p>
            <a:pPr algn="ctr"/>
            <a:r>
              <a:rPr lang="en-US" sz="3200" dirty="0">
                <a:solidFill>
                  <a:srgbClr val="31373E"/>
                </a:solidFill>
                <a:latin typeface="Montserrat Light" panose="00000400000000000000" pitchFamily="2" charset="0"/>
              </a:rPr>
              <a:t>sent to Flu Clinic in Health Center </a:t>
            </a:r>
          </a:p>
          <a:p>
            <a:pPr algn="ctr"/>
            <a:r>
              <a:rPr lang="en-US" sz="3200" dirty="0">
                <a:solidFill>
                  <a:srgbClr val="31373E"/>
                </a:solidFill>
                <a:latin typeface="Montserrat Light" panose="00000400000000000000" pitchFamily="2" charset="0"/>
              </a:rPr>
              <a:t>(in case of flu symptoms), for further examination.</a:t>
            </a:r>
          </a:p>
        </p:txBody>
      </p:sp>
      <p:pic>
        <p:nvPicPr>
          <p:cNvPr id="16" name="Image 8">
            <a:extLst>
              <a:ext uri="{FF2B5EF4-FFF2-40B4-BE49-F238E27FC236}">
                <a16:creationId xmlns:a16="http://schemas.microsoft.com/office/drawing/2014/main" id="{CA6D7EE5-8080-9646-B0BC-EB2145B11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9435" y="3395868"/>
            <a:ext cx="2135322" cy="1200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E131FD-3A3A-254D-9DB7-489AC0981149}"/>
              </a:ext>
            </a:extLst>
          </p:cNvPr>
          <p:cNvSpPr/>
          <p:nvPr/>
        </p:nvSpPr>
        <p:spPr>
          <a:xfrm>
            <a:off x="191476" y="2204340"/>
            <a:ext cx="852938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31373E"/>
                </a:solidFill>
                <a:latin typeface="Montserrat Light" panose="00000400000000000000" pitchFamily="2" charset="0"/>
              </a:rPr>
              <a:t>Vitals </a:t>
            </a:r>
            <a:r>
              <a:rPr lang="en-US" sz="3600" dirty="0">
                <a:solidFill>
                  <a:srgbClr val="31373E"/>
                </a:solidFill>
                <a:latin typeface="Montserrat Light" panose="00000400000000000000" pitchFamily="2" charset="0"/>
              </a:rPr>
              <a:t>checked</a:t>
            </a:r>
            <a:r>
              <a:rPr lang="en-US" sz="4000" dirty="0">
                <a:solidFill>
                  <a:srgbClr val="31373E"/>
                </a:solidFill>
                <a:latin typeface="Montserrat Light" panose="00000400000000000000" pitchFamily="2" charset="0"/>
              </a:rPr>
              <a:t> by nursing staff. </a:t>
            </a:r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D0F7DA39-EC14-E84B-9D6E-36103FD89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30" y="1789840"/>
            <a:ext cx="2145293" cy="14388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5AA434-D653-E14E-8F75-8E5C6D124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7096" y="5651336"/>
            <a:ext cx="1038582" cy="916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2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13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4230F0-78EC-4FBD-971D-97F975D000DF}"/>
              </a:ext>
            </a:extLst>
          </p:cNvPr>
          <p:cNvSpPr/>
          <p:nvPr/>
        </p:nvSpPr>
        <p:spPr>
          <a:xfrm>
            <a:off x="0" y="986263"/>
            <a:ext cx="3018066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000" dirty="0" err="1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Step</a:t>
            </a:r>
            <a:r>
              <a:rPr lang="fr-FR" sz="6000" dirty="0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 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22796-B335-4124-AA37-D563A002536B}"/>
              </a:ext>
            </a:extLst>
          </p:cNvPr>
          <p:cNvSpPr/>
          <p:nvPr/>
        </p:nvSpPr>
        <p:spPr>
          <a:xfrm>
            <a:off x="3018063" y="988165"/>
            <a:ext cx="9173937" cy="1100562"/>
          </a:xfrm>
          <a:prstGeom prst="rect">
            <a:avLst/>
          </a:prstGeom>
          <a:solidFill>
            <a:srgbClr val="171E1C">
              <a:alpha val="74000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B3B4B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71137-F5EA-453D-AF7B-50B4DBAC065D}"/>
              </a:ext>
            </a:extLst>
          </p:cNvPr>
          <p:cNvSpPr/>
          <p:nvPr/>
        </p:nvSpPr>
        <p:spPr>
          <a:xfrm>
            <a:off x="3304674" y="1191573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 Light" panose="00000400000000000000" pitchFamily="2" charset="0"/>
              </a:rPr>
              <a:t>Quarantine stamping done for cleared students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B3A5F-D1DD-4567-849E-D4F628BEE612}"/>
              </a:ext>
            </a:extLst>
          </p:cNvPr>
          <p:cNvSpPr/>
          <p:nvPr/>
        </p:nvSpPr>
        <p:spPr>
          <a:xfrm>
            <a:off x="0" y="2562948"/>
            <a:ext cx="12192000" cy="379905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6000" dirty="0">
              <a:solidFill>
                <a:srgbClr val="17201D"/>
              </a:solidFill>
              <a:latin typeface="Casual" panose="00000400000000000000" pitchFamily="2" charset="0"/>
              <a:ea typeface="Casual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4656B7-6CD4-4BF9-9E73-EE27E54E9EFB}"/>
              </a:ext>
            </a:extLst>
          </p:cNvPr>
          <p:cNvSpPr/>
          <p:nvPr/>
        </p:nvSpPr>
        <p:spPr>
          <a:xfrm>
            <a:off x="272716" y="2787887"/>
            <a:ext cx="8115379" cy="28050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 Light" panose="00000400000000000000" pitchFamily="2" charset="0"/>
              </a:rPr>
              <a:t>Quarantine stamping done for cleared students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 Light" panose="00000400000000000000" pitchFamily="2" charset="0"/>
              </a:rPr>
              <a:t>14-day Quarantine pass issued which should be carried by the student during the entire period of Quarantine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 Light" panose="00000400000000000000" pitchFamily="2" charset="0"/>
              </a:rPr>
              <a:t>Quarantine Monitoring Committee is empowered to deal with any violations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14A36-725F-4317-90F3-B74C03F4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93" y="2787887"/>
            <a:ext cx="3490231" cy="2878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D84231-5C40-8F46-8349-99F5A84C3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0" y="25185"/>
            <a:ext cx="1038582" cy="916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0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4230F0-78EC-4FBD-971D-97F975D000DF}"/>
              </a:ext>
            </a:extLst>
          </p:cNvPr>
          <p:cNvSpPr/>
          <p:nvPr/>
        </p:nvSpPr>
        <p:spPr>
          <a:xfrm>
            <a:off x="0" y="986263"/>
            <a:ext cx="3018066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000" dirty="0" err="1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Step</a:t>
            </a:r>
            <a:r>
              <a:rPr lang="fr-FR" sz="6000" dirty="0">
                <a:solidFill>
                  <a:srgbClr val="17201D"/>
                </a:solidFill>
                <a:latin typeface="Shink" panose="02000500000000000000" pitchFamily="2" charset="0"/>
                <a:ea typeface="Casual" panose="00000400000000000000" pitchFamily="2" charset="0"/>
              </a:rPr>
              <a:t>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22796-B335-4124-AA37-D563A002536B}"/>
              </a:ext>
            </a:extLst>
          </p:cNvPr>
          <p:cNvSpPr/>
          <p:nvPr/>
        </p:nvSpPr>
        <p:spPr>
          <a:xfrm>
            <a:off x="3018063" y="988165"/>
            <a:ext cx="9173937" cy="1100562"/>
          </a:xfrm>
          <a:prstGeom prst="rect">
            <a:avLst/>
          </a:prstGeom>
          <a:solidFill>
            <a:srgbClr val="171E1C">
              <a:alpha val="74000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B3B4B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71137-F5EA-453D-AF7B-50B4DBAC065D}"/>
              </a:ext>
            </a:extLst>
          </p:cNvPr>
          <p:cNvSpPr/>
          <p:nvPr/>
        </p:nvSpPr>
        <p:spPr>
          <a:xfrm>
            <a:off x="3304674" y="1191573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 Light" panose="00000400000000000000" pitchFamily="2" charset="0"/>
              </a:rPr>
              <a:t>Welcome Kit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B3A5F-D1DD-4567-849E-D4F628BEE612}"/>
              </a:ext>
            </a:extLst>
          </p:cNvPr>
          <p:cNvSpPr/>
          <p:nvPr/>
        </p:nvSpPr>
        <p:spPr>
          <a:xfrm>
            <a:off x="0" y="2562948"/>
            <a:ext cx="12192000" cy="379905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6000" dirty="0">
              <a:solidFill>
                <a:srgbClr val="17201D"/>
              </a:solidFill>
              <a:latin typeface="Casual" panose="00000400000000000000" pitchFamily="2" charset="0"/>
              <a:ea typeface="Casual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4656B7-6CD4-4BF9-9E73-EE27E54E9EFB}"/>
              </a:ext>
            </a:extLst>
          </p:cNvPr>
          <p:cNvSpPr/>
          <p:nvPr/>
        </p:nvSpPr>
        <p:spPr>
          <a:xfrm>
            <a:off x="1313978" y="2808136"/>
            <a:ext cx="4457779" cy="297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Montserrat Light" panose="00000400000000000000" pitchFamily="2" charset="0"/>
              </a:rPr>
              <a:t>Welcome kit given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Montserrat Light" panose="00000400000000000000" pitchFamily="2" charset="0"/>
              </a:rPr>
              <a:t>Student goes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Montserrat Light" panose="00000400000000000000" pitchFamily="2" charset="0"/>
              </a:rPr>
              <a:t>to the hostel room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Montserrat Light" panose="00000400000000000000" pitchFamily="2" charset="0"/>
              </a:rPr>
              <a:t>Transvaahan</a:t>
            </a:r>
            <a:r>
              <a:rPr lang="en-US" sz="3200" dirty="0">
                <a:solidFill>
                  <a:srgbClr val="002060"/>
                </a:solidFill>
                <a:latin typeface="Montserrat Light" panose="00000400000000000000" pitchFamily="2" charset="0"/>
              </a:rPr>
              <a:t> available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EBE01F-8A05-3B48-AB0A-12520F681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7058" y="2808136"/>
            <a:ext cx="1434895" cy="2958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7AA583-B54E-7B43-8035-7A1C7C9DB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7909" y="2810019"/>
            <a:ext cx="3411468" cy="2954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B83D4-797B-1C43-AF1A-E7BE74C48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7100" y="25185"/>
            <a:ext cx="1038582" cy="916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9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4230F0-78EC-4FBD-971D-97F975D000DF}"/>
              </a:ext>
            </a:extLst>
          </p:cNvPr>
          <p:cNvSpPr/>
          <p:nvPr/>
        </p:nvSpPr>
        <p:spPr>
          <a:xfrm>
            <a:off x="0" y="422063"/>
            <a:ext cx="3018066" cy="111850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6000" dirty="0">
              <a:solidFill>
                <a:srgbClr val="17201D"/>
              </a:solidFill>
              <a:latin typeface="Shink" panose="02000500000000000000" pitchFamily="2" charset="0"/>
              <a:ea typeface="Casual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22796-B335-4124-AA37-D563A002536B}"/>
              </a:ext>
            </a:extLst>
          </p:cNvPr>
          <p:cNvSpPr/>
          <p:nvPr/>
        </p:nvSpPr>
        <p:spPr>
          <a:xfrm>
            <a:off x="1509033" y="417406"/>
            <a:ext cx="9173937" cy="1100562"/>
          </a:xfrm>
          <a:prstGeom prst="rect">
            <a:avLst/>
          </a:prstGeom>
          <a:solidFill>
            <a:srgbClr val="171E1C">
              <a:alpha val="74000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B3B4B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71137-F5EA-453D-AF7B-50B4DBAC065D}"/>
              </a:ext>
            </a:extLst>
          </p:cNvPr>
          <p:cNvSpPr/>
          <p:nvPr/>
        </p:nvSpPr>
        <p:spPr>
          <a:xfrm>
            <a:off x="1509030" y="627373"/>
            <a:ext cx="91739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 Light" panose="00000400000000000000" pitchFamily="2" charset="0"/>
              </a:rPr>
              <a:t>Steps for Arrivals during </a:t>
            </a:r>
            <a:r>
              <a:rPr lang="en-US" sz="40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6:30 PM – </a:t>
            </a:r>
            <a:r>
              <a:rPr lang="en-US" sz="3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7:00</a:t>
            </a:r>
            <a:r>
              <a:rPr lang="en-US" sz="40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 AM</a:t>
            </a:r>
          </a:p>
        </p:txBody>
      </p:sp>
      <p:sp>
        <p:nvSpPr>
          <p:cNvPr id="23" name="Signe de multiplication 22">
            <a:hlinkClick r:id="rId4" action="ppaction://hlinksldjump"/>
            <a:extLst>
              <a:ext uri="{FF2B5EF4-FFF2-40B4-BE49-F238E27FC236}">
                <a16:creationId xmlns:a16="http://schemas.microsoft.com/office/drawing/2014/main" id="{9EEDF87F-2A5B-482D-A6DB-60F4406E5775}"/>
              </a:ext>
            </a:extLst>
          </p:cNvPr>
          <p:cNvSpPr/>
          <p:nvPr/>
        </p:nvSpPr>
        <p:spPr>
          <a:xfrm>
            <a:off x="11277600" y="-564200"/>
            <a:ext cx="914400" cy="914400"/>
          </a:xfrm>
          <a:prstGeom prst="mathMultiply">
            <a:avLst>
              <a:gd name="adj1" fmla="val 16503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0AAFDB-0F4F-5D4F-BF5D-4504CE27E5DB}"/>
              </a:ext>
            </a:extLst>
          </p:cNvPr>
          <p:cNvSpPr/>
          <p:nvPr/>
        </p:nvSpPr>
        <p:spPr>
          <a:xfrm>
            <a:off x="1" y="1538667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Montserrat Light" panose="00000400000000000000" pitchFamily="2" charset="0"/>
              </a:rPr>
              <a:t>DO NOT release the vehicle which brought you to IISc.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Montserrat Light" panose="00000400000000000000" pitchFamily="2" charset="0"/>
              </a:rPr>
              <a:t>Report to the main gate where you register your arrival based on the re-entry form.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Montserrat Light" panose="00000400000000000000" pitchFamily="2" charset="0"/>
              </a:rPr>
              <a:t>After the security personnel confirm that the doctor is not available, they will direct you to go to transit accommodation.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Montserrat Light" panose="00000400000000000000" pitchFamily="2" charset="0"/>
              </a:rPr>
              <a:t>Use the vehicle to go to the transit accommodation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Montserrat Light" panose="00000400000000000000" pitchFamily="2" charset="0"/>
              </a:rPr>
              <a:t>KRVH Quarters (on Gymkhana side of the campus) for male students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Montserrat Light" panose="00000400000000000000" pitchFamily="2" charset="0"/>
              </a:rPr>
              <a:t>Student Guest House (near NGH) for female students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Montserrat Light" panose="00000400000000000000" pitchFamily="2" charset="0"/>
              </a:rPr>
              <a:t>Security personnel at each facility will check for temperature and allocate the room.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Montserrat Light" panose="00000400000000000000" pitchFamily="2" charset="0"/>
              </a:rPr>
              <a:t>Each room will have a water can, bed, mattress, 2 bedsheets, pillow, handwash/sanitizer and a mosquito repellant device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Montserrat Light" panose="00000400000000000000" pitchFamily="2" charset="0"/>
              </a:rPr>
              <a:t>Meals will be arranged on request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Montserrat Light" panose="00000400000000000000" pitchFamily="2" charset="0"/>
              </a:rPr>
              <a:t>Student checks out around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Montserrat Light" panose="00000400000000000000" pitchFamily="2" charset="0"/>
              </a:rPr>
              <a:t>8:30 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Montserrat Light" panose="00000400000000000000" pitchFamily="2" charset="0"/>
              </a:rPr>
              <a:t> the following day and reports to IISc Main Gate for Steps 1-9.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Hostel Office will disinfect the room after student checks 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3B036F-EE9A-A045-B79E-55AEFDC2A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0" y="25185"/>
            <a:ext cx="1038582" cy="916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6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23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5ad290d5-a0f8-4358-8d4b-e32dd1bfb9a2"/>
  <p:tag name="ARTICULATE_DESIGN_ID_THÈME OFFICE" val="6hiQnp5k9XV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ARTICULATE_SLIDE_COUNT" val="10"/>
  <p:tag name="TAG_BACKING_FORM_KEY" val="1311218-\\mac\dropbox for business\templates-by-allison-en\360\winter-ppt\winter.pptx"/>
  <p:tag name="ARTICULATE_PRESENTER_VERSION" val="8"/>
  <p:tag name="ARTICULATE_PROJECT_OPEN" val="1"/>
  <p:tag name="ARTICULATE_USED_PAGE_ORIENTATION" val="1"/>
  <p:tag name="ARTICULATE_USED_PAGE_SIZE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TOC_EXPANDED" val="True"/>
  <p:tag name="ARTICULATE_SLIDE_PRESENTER_GUID" val="5f513f88-04f9-4346-8008-938785e21af7"/>
  <p:tag name="ARTICULATE_SLIDE_PAUSE" val="1"/>
  <p:tag name="ARTICULATE_HIDE_SLIDE" val="0"/>
  <p:tag name="ARTICULATE_PLAYER_CONTROL_PREVIOUS" val="False"/>
  <p:tag name="ARTICULATE_PLAYER_CONTROL_NEXT" val="False"/>
  <p:tag name="AUDIO_ID" val="268"/>
  <p:tag name="TIMELINE" val="0.32/1.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TOC_EXPANDED" val="True"/>
  <p:tag name="ARTICULATE_SLIDE_PRESENTER_GUID" val="5f513f88-04f9-4346-8008-938785e21af7"/>
  <p:tag name="ARTICULATE_SLIDE_PAUSE" val="1"/>
  <p:tag name="ARTICULATE_HIDE_SLIDE" val="0"/>
  <p:tag name="ARTICULATE_PLAYER_CONTROL_PREVIOUS" val="False"/>
  <p:tag name="ARTICULATE_PLAYER_CONTROL_NEXT" val="False"/>
  <p:tag name="AUDIO_ID" val="260"/>
  <p:tag name="TIMELINE" val="0.67/1.57/2.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TOC_EXPANDED" val="True"/>
  <p:tag name="ARTICULATE_SLIDE_PRESENTER_GUID" val="5f513f88-04f9-4346-8008-938785e21af7"/>
  <p:tag name="ARTICULATE_SLIDE_PAUSE" val="1"/>
  <p:tag name="ARTICULATE_HIDE_SLIDE" val="0"/>
  <p:tag name="ARTICULATE_PLAYER_CONTROL_PREVIOUS" val="False"/>
  <p:tag name="ARTICULATE_PLAYER_CONTROL_NEXT" val="False"/>
  <p:tag name="AUDIO_ID" val="261"/>
  <p:tag name="TIMELINE" val="0.33/1.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TOC_EXPANDED" val="True"/>
  <p:tag name="ARTICULATE_SLIDE_PRESENTER_GUID" val="5f513f88-04f9-4346-8008-938785e21af7"/>
  <p:tag name="ARTICULATE_SLIDE_PAUSE" val="1"/>
  <p:tag name="ARTICULATE_HIDE_SLIDE" val="0"/>
  <p:tag name="ARTICULATE_PLAYER_CONTROL_PREVIOUS" val="False"/>
  <p:tag name="ARTICULATE_PLAYER_CONTROL_NEXT" val="False"/>
  <p:tag name="AUDIO_ID" val="262"/>
  <p:tag name="TIMELINE" val="0.35/1.4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TOC_EXPANDED" val="True"/>
  <p:tag name="ARTICULATE_SLIDE_PRESENTER_GUID" val="5f513f88-04f9-4346-8008-938785e21af7"/>
  <p:tag name="ARTICULATE_SLIDE_PAUSE" val="1"/>
  <p:tag name="ARTICULATE_HIDE_SLIDE" val="0"/>
  <p:tag name="ARTICULATE_PLAYER_CONTROL_PREVIOUS" val="False"/>
  <p:tag name="ARTICULATE_PLAYER_CONTROL_NEXT" val="False"/>
  <p:tag name="AUDIO_ID" val="266"/>
  <p:tag name="TIMELINE" val="0.33/1.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TOC_EXPANDED" val="True"/>
  <p:tag name="ARTICULATE_SLIDE_PRESENTER_GUID" val="5f513f88-04f9-4346-8008-938785e21af7"/>
  <p:tag name="ARTICULATE_SLIDE_PAUSE" val="1"/>
  <p:tag name="ARTICULATE_HIDE_SLIDE" val="0"/>
  <p:tag name="ARTICULATE_PLAYER_CONTROL_PREVIOUS" val="False"/>
  <p:tag name="ARTICULATE_PLAYER_CONTROL_NEXT" val="False"/>
  <p:tag name="AUDIO_ID" val="268"/>
  <p:tag name="TIMELINE" val="0.32/1.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TOC_EXPANDED" val="True"/>
  <p:tag name="ARTICULATE_SLIDE_PRESENTER_GUID" val="5f513f88-04f9-4346-8008-938785e21af7"/>
  <p:tag name="ARTICULATE_SLIDE_PAUSE" val="1"/>
  <p:tag name="ARTICULATE_HIDE_SLIDE" val="0"/>
  <p:tag name="ARTICULATE_PLAYER_CONTROL_PREVIOUS" val="False"/>
  <p:tag name="ARTICULATE_PLAYER_CONTROL_NEXT" val="False"/>
  <p:tag name="AUDIO_ID" val="268"/>
  <p:tag name="TIMELINE" val="0.32/1.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TOC_EXPANDED" val="True"/>
  <p:tag name="ARTICULATE_SLIDE_PRESENTER_GUID" val="5f513f88-04f9-4346-8008-938785e21af7"/>
  <p:tag name="ARTICULATE_SLIDE_PAUSE" val="1"/>
  <p:tag name="ARTICULATE_HIDE_SLIDE" val="0"/>
  <p:tag name="ARTICULATE_PLAYER_CONTROL_PREVIOUS" val="False"/>
  <p:tag name="ARTICULATE_PLAYER_CONTROL_NEXT" val="False"/>
  <p:tag name="AUDIO_ID" val="263"/>
  <p:tag name="TIMELINE" val="0.36/1.3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TOC_EXPANDED" val="True"/>
  <p:tag name="ARTICULATE_SLIDE_PRESENTER_GUID" val="5f513f88-04f9-4346-8008-938785e21af7"/>
  <p:tag name="ARTICULATE_SLIDE_PAUSE" val="1"/>
  <p:tag name="ARTICULATE_HIDE_SLIDE" val="0"/>
  <p:tag name="ARTICULATE_PLAYER_CONTROL_PREVIOUS" val="False"/>
  <p:tag name="ARTICULATE_PLAYER_CONTROL_NEXT" val="False"/>
  <p:tag name="AUDIO_ID" val="264"/>
  <p:tag name="TIMELINE" val="0.37/1.1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479</Words>
  <Application>Microsoft Macintosh PowerPoint</Application>
  <PresentationFormat>Widescreen</PresentationFormat>
  <Paragraphs>86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Casual</vt:lpstr>
      <vt:lpstr>Comic Sans MS</vt:lpstr>
      <vt:lpstr>Montserrat Light</vt:lpstr>
      <vt:lpstr>Shink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Allison</dc:creator>
  <cp:lastModifiedBy>K V S Hari</cp:lastModifiedBy>
  <cp:revision>170</cp:revision>
  <dcterms:created xsi:type="dcterms:W3CDTF">2018-12-19T09:21:46Z</dcterms:created>
  <dcterms:modified xsi:type="dcterms:W3CDTF">2020-06-07T13:16:06Z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303FF2D0-61C4-4411-886F-9AB26CF65BEC</vt:lpwstr>
  </property>
  <property fmtid="{D5CDD505-2E9C-101B-9397-08002B2CF9AE}" pid="3" name="ArticulatePath">
    <vt:lpwstr>winter</vt:lpwstr>
  </property>
  <property fmtid="{D5CDD505-2E9C-101B-9397-08002B2CF9AE}" pid="4" name="ArticulateUseProject">
    <vt:lpwstr>1</vt:lpwstr>
  </property>
  <property fmtid="{D5CDD505-2E9C-101B-9397-08002B2CF9AE}" pid="5" name="ArticulateProjectVersion">
    <vt:lpwstr>8</vt:lpwstr>
  </property>
  <property fmtid="{D5CDD505-2E9C-101B-9397-08002B2CF9AE}" pid="6" name="ArticulateProjectFull">
    <vt:lpwstr>\\Mac\Dropbox for Business\Templates-by-Allison-EN\360\winter-ppt\winter.ppta</vt:lpwstr>
  </property>
</Properties>
</file>